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7" r:id="rId3"/>
    <p:sldId id="273" r:id="rId4"/>
    <p:sldId id="275" r:id="rId5"/>
    <p:sldId id="276" r:id="rId6"/>
    <p:sldId id="279" r:id="rId7"/>
    <p:sldId id="280" r:id="rId8"/>
    <p:sldId id="281" r:id="rId9"/>
    <p:sldId id="286" r:id="rId10"/>
  </p:sldIdLst>
  <p:sldSz cx="9144000" cy="6858000" type="screen4x3"/>
  <p:notesSz cx="6669088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 showGuides="1"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853F356-72C6-48D5-8D04-7A9A5738B1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3677A-982A-49A1-A707-DFEF6B7EF2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EED67149-8A7C-4118-A062-9DCDE3953927}" type="datetimeFigureOut">
              <a:rPr lang="en-GB"/>
              <a:pPr>
                <a:defRPr/>
              </a:pPr>
              <a:t>03/10/2019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EA7676-EA50-4A2C-9E67-6795F9A712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205234-54E4-48D6-AFC4-C12DAA3DEA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E87CF0D-25D1-4247-AB89-B75AB1729EC6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3E389B1-6F11-434D-9E8B-0A0A4380B5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5C1FC0-209F-4076-9CEE-027FF8B6BCF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FE6A01C9-F06E-468F-BF61-CE781666DF0C}" type="datetimeFigureOut">
              <a:rPr lang="ru-RU"/>
              <a:pPr>
                <a:defRPr/>
              </a:pPr>
              <a:t>03.10.2019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51BA20CF-3004-4E82-8F6E-AA22F2A9AA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6958FCF6-961E-44D5-9AE2-F8C10FD2DD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21EBEC-8AF1-42EA-B04F-90E67E6D1DB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9D92F9-AE8D-4EBF-AC61-6A79A291D2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EBA3DB3-FFDD-4112-9E3C-4A92E08A5C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A0566D36-5F80-4DF6-AD93-4DFB40767F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67EDE44A-DE02-4544-BD8F-74E579AE51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/>
          </a:p>
        </p:txBody>
      </p:sp>
      <p:sp>
        <p:nvSpPr>
          <p:cNvPr id="8196" name="Номер слайда 3">
            <a:extLst>
              <a:ext uri="{FF2B5EF4-FFF2-40B4-BE49-F238E27FC236}">
                <a16:creationId xmlns:a16="http://schemas.microsoft.com/office/drawing/2014/main" id="{D82C41F0-ED57-4FD0-AADB-9F79453B24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957341-8B6C-405F-93F0-417615BA559F}" type="slidenum">
              <a:rPr lang="ru-RU" altLang="ru-RU" smtClean="0">
                <a:latin typeface="Trebuchet MS" panose="020B0603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ru-RU" altLang="ru-RU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65787C97-D9A3-4987-AA2A-9C9E83714680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B77EB874-3C27-4E9C-97F3-4F46EC8603B8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14F94ABE-20C7-4011-9601-1A2F6EB44DD4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A5DD37C1-2514-4581-94B7-89BF1319D97E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402F254-219E-471E-98CB-EB52BCD9D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8F78A-0648-41ED-AF04-6644CB8CB9E0}" type="datetimeFigureOut">
              <a:rPr lang="ru-RU"/>
              <a:pPr>
                <a:defRPr/>
              </a:pPr>
              <a:t>03.10.2019</a:t>
            </a:fld>
            <a:endParaRPr lang="ru-RU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6A1DEE2-7538-40A7-8389-236A7BBAE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593C8BB-2365-4E6B-807D-77A60DD14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93BD4-363B-4962-8FA8-91E927AC68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8273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1C0F0-B16C-426B-B052-C393D500D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2313E-0292-4813-B62F-D6ECDF2DE9E3}" type="datetimeFigureOut">
              <a:rPr lang="ru-RU"/>
              <a:pPr>
                <a:defRPr/>
              </a:pPr>
              <a:t>03.10.2019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D4D9E-F78A-47E5-8328-FCAAF3CE2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813EF-713F-417E-9285-D3EC6AC0A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A49B9-A0CA-4A4C-8E25-143FFC73BC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5365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2FE7D-18C7-44E4-9B2B-BB72525F4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68334-F729-4ABA-BE4C-41C332FCEB23}" type="datetimeFigureOut">
              <a:rPr lang="ru-RU"/>
              <a:pPr>
                <a:defRPr/>
              </a:pPr>
              <a:t>03.10.2019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1651E-8D3A-4B1F-93CF-599A65B00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1F183-4709-4019-A128-796C2DF8F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CABA2-F9D2-48ED-A0BA-FC3092C74A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424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13695-DBFB-4C27-B916-2431909C03A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D685A-4DB5-4873-970D-F0FBF76B92BF}" type="datetimeFigureOut">
              <a:rPr lang="ru-RU"/>
              <a:pPr>
                <a:defRPr/>
              </a:pPr>
              <a:t>03.10.2019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B41D2-DB8E-440C-AA67-17F642B5ED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38489-524D-4936-86FF-B99C40C9B2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26372-3F54-4A2D-AA28-FB678F5F66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0233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A9FCF401-D2AC-4FB2-88C5-FC555602C73C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208D628-FCC4-40CD-965C-4178BFB173FC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F18CF7F-9C7E-4594-8AEF-BCF765A85291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>
            <a:extLst>
              <a:ext uri="{FF2B5EF4-FFF2-40B4-BE49-F238E27FC236}">
                <a16:creationId xmlns:a16="http://schemas.microsoft.com/office/drawing/2014/main" id="{37B0F50E-4955-4480-838B-6C139979E769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CFCA06E-344A-4EE0-83FF-7E1BC0613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4A676-D811-4574-A8C7-8B03169A0FD7}" type="datetimeFigureOut">
              <a:rPr lang="ru-RU"/>
              <a:pPr>
                <a:defRPr/>
              </a:pPr>
              <a:t>03.10.2019</a:t>
            </a:fld>
            <a:endParaRPr lang="ru-RU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FD19190-0554-4E95-A668-73230AE02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12D35E7-C104-48E2-9C59-04345D236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2A441-A76F-440B-9240-CF402E7637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8279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2B54A03-C1AD-4685-B031-F3CF87948C5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86390-A890-409A-BE48-7FA4F7B65208}" type="datetimeFigureOut">
              <a:rPr lang="ru-RU"/>
              <a:pPr>
                <a:defRPr/>
              </a:pPr>
              <a:t>03.10.2019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5042C3-2210-48D8-A8DE-298EDC37B18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B14BC3-0879-4448-B7CC-6C89821C90E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3B9AB-EDD3-47FF-BB09-50639EF072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3095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7128788-C378-43B8-AFDB-886A3E7B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AFA70-4284-495F-8DBC-22DE69A24B15}" type="datetimeFigureOut">
              <a:rPr lang="ru-RU"/>
              <a:pPr>
                <a:defRPr/>
              </a:pPr>
              <a:t>03.10.2019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023FACB-0097-43F4-8874-AB3C0DF56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F05D4F5-BFE8-4FF1-A696-7CA8636ED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CDC5C-1F2B-4AF8-93B2-7C3479723B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6837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9A0BED1-E2FF-487A-9CC5-C4C5F4387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FC2A5-36C4-4226-BE3E-09EAC25CB991}" type="datetimeFigureOut">
              <a:rPr lang="ru-RU"/>
              <a:pPr>
                <a:defRPr/>
              </a:pPr>
              <a:t>03.10.2019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0F0833C-5C59-4DDD-A9C5-BC2B4A8B0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74F8E20-03A9-486E-ABEB-239989B93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A5B20-78C5-44BC-96E7-E618B2222A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672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FBF6626-5071-4C1C-B983-5EAFCB9F1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E07D2-ED27-47B9-A752-5B6E7C9F69D8}" type="datetimeFigureOut">
              <a:rPr lang="ru-RU"/>
              <a:pPr>
                <a:defRPr/>
              </a:pPr>
              <a:t>03.10.2019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9B7861C-2C72-4B93-A42C-677E1704E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2DF34CE-A77C-4DFC-A9F2-521EA537E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D39EC-89BB-4632-80F5-598DF77B68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200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3653861-957F-4BBB-8C58-55C0BF18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1783C-251A-4A01-8DFE-F0B1CCAAAF09}" type="datetimeFigureOut">
              <a:rPr lang="ru-RU"/>
              <a:pPr>
                <a:defRPr/>
              </a:pPr>
              <a:t>03.10.2019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4E2435-81E8-4CC3-8CA7-38C134ED1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6FFEB1-9538-467D-8264-0C0AB975D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18A5C-C3F0-4C9C-8244-644B804773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610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26F0776-3376-4B14-BF8B-9B79A9EA883F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B2563C2-FCF0-434B-8C27-1407E031D7BB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ADAFDC4A-68CD-4D71-BA40-DD64C583564B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C1064C5E-1404-4500-A9D3-BCB17FE935C8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F40DFD39-5AE8-46FA-93CB-BCD12B4F9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81A1A-F667-4295-AE0E-F9D26C722F5B}" type="datetimeFigureOut">
              <a:rPr lang="ru-RU"/>
              <a:pPr>
                <a:defRPr/>
              </a:pPr>
              <a:t>03.10.2019</a:t>
            </a:fld>
            <a:endParaRPr lang="ru-RU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63025022-4A45-4098-8A9B-1EF904D3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B8EB663-E683-4459-932B-7F781FCA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68E78-8C9F-4EDD-AF22-A0EA34BFA0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04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DCEBF4-4837-479D-9BA7-179A1BB6A70E}"/>
              </a:ext>
            </a:extLst>
          </p:cNvPr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9E4D60-B884-43EC-AE0C-49CD929DD922}"/>
              </a:ext>
            </a:extLst>
          </p:cNvPr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ECE4E3-9145-4952-940D-81A934957B5B}"/>
              </a:ext>
            </a:extLst>
          </p:cNvPr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899E5DE-42EA-4E20-8918-3018F4E0209D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4F7FE3-0F83-467D-9695-971B0FCF6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37" name="Text Placeholder 2">
            <a:extLst>
              <a:ext uri="{FF2B5EF4-FFF2-40B4-BE49-F238E27FC236}">
                <a16:creationId xmlns:a16="http://schemas.microsoft.com/office/drawing/2014/main" id="{03710882-EE72-48D7-AF1B-5BD46558A4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65700-8472-4D90-9E73-72ABEFCD15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31385A-0CF6-42E8-AA7F-E04F67FDA3E0}" type="datetimeFigureOut">
              <a:rPr lang="ru-RU"/>
              <a:pPr>
                <a:defRPr/>
              </a:pPr>
              <a:t>03.10.2019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5725E-AF21-43F0-8BC6-5A01A76FEE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304D2-4B13-4D8D-AAC7-34F1A10B3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366E5678-0026-4B74-B786-7F404EC402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897" r:id="rId2"/>
    <p:sldLayoutId id="2147483906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7" r:id="rId9"/>
    <p:sldLayoutId id="2147483903" r:id="rId10"/>
    <p:sldLayoutId id="2147483904" r:id="rId11"/>
  </p:sldLayoutIdLst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8447F-2BF9-44FA-BBFE-69BE82035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837" y="3140968"/>
            <a:ext cx="7175351" cy="1440160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4000" dirty="0"/>
              <a:t>Технология мониторинга клапанов</a:t>
            </a:r>
          </a:p>
        </p:txBody>
      </p:sp>
      <p:pic>
        <p:nvPicPr>
          <p:cNvPr id="7171" name="Рисунок 3">
            <a:extLst>
              <a:ext uri="{FF2B5EF4-FFF2-40B4-BE49-F238E27FC236}">
                <a16:creationId xmlns:a16="http://schemas.microsoft.com/office/drawing/2014/main" id="{3708BE6E-B4F9-43F0-B615-1DB42589B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88913"/>
            <a:ext cx="4140200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2B12E-13B1-4D48-81ED-AB03F21D7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76672" y="424384"/>
            <a:ext cx="6512511" cy="936104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2800" dirty="0">
                <a:effectLst/>
              </a:rPr>
              <a:t>О</a:t>
            </a:r>
            <a:r>
              <a:rPr lang="ru-RU" sz="2800" dirty="0"/>
              <a:t> </a:t>
            </a:r>
            <a:r>
              <a:rPr lang="ru-RU" sz="2800" dirty="0">
                <a:effectLst/>
              </a:rPr>
              <a:t>компании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F758A5-3CFA-4CC3-8BBE-FAC94447AAD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213" y="1484313"/>
            <a:ext cx="7920037" cy="4248150"/>
          </a:xfrm>
        </p:spPr>
        <p:txBody>
          <a:bodyPr rtlCol="0">
            <a:noAutofit/>
          </a:bodyPr>
          <a:lstStyle/>
          <a:p>
            <a:pPr marL="45720" indent="0" algn="just" eaLnBrk="1" fontAlgn="auto" hangingPunct="1">
              <a:buClrTx/>
              <a:buFont typeface="Georgia" panose="02040502050405020303" pitchFamily="18" charset="0"/>
              <a:buNone/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Товарищество с ограниченной ответственностью «ECO AIR» было основано в сентябре 2005 года.</a:t>
            </a:r>
          </a:p>
          <a:p>
            <a:pPr marL="45720" indent="0" algn="just" eaLnBrk="1" fontAlgn="auto" hangingPunct="1">
              <a:buClrTx/>
              <a:buFont typeface="Georgia" panose="02040502050405020303" pitchFamily="18" charset="0"/>
              <a:buNone/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       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45720" indent="0" algn="just" eaLnBrk="1" fontAlgn="auto" hangingPunct="1">
              <a:buClrTx/>
              <a:buFont typeface="Georgia" panose="02040502050405020303" pitchFamily="18" charset="0"/>
              <a:buNone/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Основные направления деятельности компании: природоохранное  проектирование и нормирование, разработки рабочих проектов,  изыскательная деятельность.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45720" indent="0" algn="just" eaLnBrk="1" fontAlgn="auto" hangingPunct="1">
              <a:buClrTx/>
              <a:buFont typeface="Georgia" panose="02040502050405020303" pitchFamily="18" charset="0"/>
              <a:buNone/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         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45720" indent="0" algn="just" eaLnBrk="1" fontAlgn="auto" hangingPunct="1">
              <a:buClrTx/>
              <a:buFont typeface="Georgia" panose="02040502050405020303" pitchFamily="18" charset="0"/>
              <a:buNone/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ТОО «ECO AIR» является одним из лидеров на рынке экологических услуг, а так же в области интеллектуального мониторинга технологических процессов.</a:t>
            </a:r>
          </a:p>
          <a:p>
            <a:pPr marL="45720" indent="0" algn="just" eaLnBrk="1" fontAlgn="auto" hangingPunct="1">
              <a:buClrTx/>
              <a:buFont typeface="Georgia" panose="02040502050405020303" pitchFamily="18" charset="0"/>
              <a:buNone/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45720" indent="0" algn="just" eaLnBrk="1" fontAlgn="auto" hangingPunct="1">
              <a:buClrTx/>
              <a:buFont typeface="Georgia" panose="02040502050405020303" pitchFamily="18" charset="0"/>
              <a:buNone/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Компания зарекомендовала себя с опытом применения предлагаемой технологии мониторинга клапанов на предприятиях ТОО «Ком-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Мунай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», 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TOO “MEERBUSCH”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, ТОО «Тасбулат Ойл Корпорэйшн», ТОО «Кен-Сары»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220" name="Рисунок 3">
            <a:extLst>
              <a:ext uri="{FF2B5EF4-FFF2-40B4-BE49-F238E27FC236}">
                <a16:creationId xmlns:a16="http://schemas.microsoft.com/office/drawing/2014/main" id="{6B25227F-9567-419E-BBB9-0230012B7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88913"/>
            <a:ext cx="22669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A66104D-3F0B-492D-B0C0-69F4E86819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0" y="1360488"/>
            <a:ext cx="8461375" cy="4732337"/>
          </a:xfrm>
        </p:spPr>
        <p:txBody>
          <a:bodyPr/>
          <a:lstStyle/>
          <a:p>
            <a:pPr marL="46037" indent="0" algn="just">
              <a:buFont typeface="Georgia" panose="02040502050405020303" pitchFamily="18" charset="0"/>
              <a:buNone/>
              <a:defRPr/>
            </a:pPr>
            <a:r>
              <a:rPr lang="ru-RU" sz="1800" dirty="0"/>
              <a:t>Выбросы загрязняющих веществ, вызванные негерметичностью технологического оборудования, приводят к большому объему потери продукта.</a:t>
            </a:r>
          </a:p>
          <a:p>
            <a:pPr marL="46037" indent="0" algn="just">
              <a:buFont typeface="Georgia" panose="02040502050405020303" pitchFamily="18" charset="0"/>
              <a:buNone/>
              <a:defRPr/>
            </a:pPr>
            <a:r>
              <a:rPr lang="ru-RU" sz="1800" dirty="0"/>
              <a:t>	Частые источники утечки:</a:t>
            </a:r>
          </a:p>
          <a:p>
            <a:pPr algn="just">
              <a:buFont typeface="Trebuchet MS" panose="020B0603020202020204" pitchFamily="34" charset="0"/>
              <a:buChar char="—"/>
              <a:defRPr/>
            </a:pPr>
            <a:r>
              <a:rPr lang="ru-RU" sz="1800" dirty="0"/>
              <a:t>Предохранительные клапана;</a:t>
            </a:r>
          </a:p>
          <a:p>
            <a:pPr algn="just">
              <a:buFont typeface="Trebuchet MS" panose="020B0603020202020204" pitchFamily="34" charset="0"/>
              <a:buChar char="—"/>
              <a:defRPr/>
            </a:pPr>
            <a:r>
              <a:rPr lang="ru-RU" sz="1800" dirty="0"/>
              <a:t>Задвижки;</a:t>
            </a:r>
          </a:p>
          <a:p>
            <a:pPr algn="just">
              <a:buFont typeface="Trebuchet MS" panose="020B0603020202020204" pitchFamily="34" charset="0"/>
              <a:buChar char="—"/>
              <a:defRPr/>
            </a:pPr>
            <a:r>
              <a:rPr lang="ru-RU" sz="1800" dirty="0"/>
              <a:t>Регулирующие клапана.</a:t>
            </a:r>
          </a:p>
        </p:txBody>
      </p:sp>
      <p:pic>
        <p:nvPicPr>
          <p:cNvPr id="10243" name="Рисунок 3">
            <a:extLst>
              <a:ext uri="{FF2B5EF4-FFF2-40B4-BE49-F238E27FC236}">
                <a16:creationId xmlns:a16="http://schemas.microsoft.com/office/drawing/2014/main" id="{127CA5BC-5A71-49F2-9337-AD2535C55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88913"/>
            <a:ext cx="22669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CEB5ECE-FD6D-47DF-A698-57CB09B4C0B8}"/>
              </a:ext>
            </a:extLst>
          </p:cNvPr>
          <p:cNvSpPr txBox="1">
            <a:spLocks/>
          </p:cNvSpPr>
          <p:nvPr/>
        </p:nvSpPr>
        <p:spPr>
          <a:xfrm>
            <a:off x="-180528" y="424384"/>
            <a:ext cx="6512511" cy="936104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77C01"/>
              </a:buClr>
              <a:buSzPct val="128000"/>
              <a:buFont typeface="Georgia" panose="02040502050405020303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77C01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77C01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77C01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77C01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2400" dirty="0">
                <a:effectLst/>
              </a:rPr>
              <a:t>Актуальность применимости прибора</a:t>
            </a:r>
            <a:endParaRPr lang="ru-RU" sz="2400" dirty="0"/>
          </a:p>
        </p:txBody>
      </p:sp>
      <p:pic>
        <p:nvPicPr>
          <p:cNvPr id="10245" name="Рисунок 5">
            <a:extLst>
              <a:ext uri="{FF2B5EF4-FFF2-40B4-BE49-F238E27FC236}">
                <a16:creationId xmlns:a16="http://schemas.microsoft.com/office/drawing/2014/main" id="{3C170545-5872-4E06-A9DB-C4128AC478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5" y="2374900"/>
            <a:ext cx="2890838" cy="3703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7">
            <a:extLst>
              <a:ext uri="{FF2B5EF4-FFF2-40B4-BE49-F238E27FC236}">
                <a16:creationId xmlns:a16="http://schemas.microsoft.com/office/drawing/2014/main" id="{59FD6BA7-9786-4F61-BD22-8F3869B305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4437063"/>
            <a:ext cx="4714875" cy="1076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>
            <a:extLst>
              <a:ext uri="{FF2B5EF4-FFF2-40B4-BE49-F238E27FC236}">
                <a16:creationId xmlns:a16="http://schemas.microsoft.com/office/drawing/2014/main" id="{BDE5CD89-7C2A-4D6F-860A-6795F92E8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88913"/>
            <a:ext cx="22669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F446078-6A3F-468E-98C7-524BD45BCE0E}"/>
              </a:ext>
            </a:extLst>
          </p:cNvPr>
          <p:cNvSpPr txBox="1">
            <a:spLocks/>
          </p:cNvSpPr>
          <p:nvPr/>
        </p:nvSpPr>
        <p:spPr>
          <a:xfrm>
            <a:off x="-396552" y="2121394"/>
            <a:ext cx="6512511" cy="936104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77C01"/>
              </a:buClr>
              <a:buSzPct val="128000"/>
              <a:buFont typeface="Georgia" panose="02040502050405020303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77C01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77C01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77C01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77C01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2400" dirty="0">
                <a:effectLst/>
              </a:rPr>
              <a:t>Экология</a:t>
            </a:r>
            <a:endParaRPr lang="ru-RU" sz="24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9C2270F-FDD5-42CD-B4D5-0FA5A8F40A00}"/>
              </a:ext>
            </a:extLst>
          </p:cNvPr>
          <p:cNvSpPr txBox="1">
            <a:spLocks/>
          </p:cNvSpPr>
          <p:nvPr/>
        </p:nvSpPr>
        <p:spPr>
          <a:xfrm>
            <a:off x="-334788" y="4694759"/>
            <a:ext cx="6512511" cy="936104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77C01"/>
              </a:buClr>
              <a:buSzPct val="128000"/>
              <a:buFont typeface="Georgia" panose="02040502050405020303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77C01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77C01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77C01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77C01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2400" dirty="0">
                <a:effectLst/>
              </a:rPr>
              <a:t>Экономика</a:t>
            </a:r>
            <a:endParaRPr lang="ru-RU" sz="2400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86042B8-5AB3-41D0-BE70-29E5D9E7BB45}"/>
              </a:ext>
            </a:extLst>
          </p:cNvPr>
          <p:cNvSpPr txBox="1">
            <a:spLocks/>
          </p:cNvSpPr>
          <p:nvPr/>
        </p:nvSpPr>
        <p:spPr>
          <a:xfrm>
            <a:off x="163616" y="3304122"/>
            <a:ext cx="6512511" cy="936104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77C01"/>
              </a:buClr>
              <a:buSzPct val="128000"/>
              <a:buFont typeface="Georgia" panose="02040502050405020303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77C01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77C01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77C01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77C01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2400" dirty="0">
                <a:effectLst/>
              </a:rPr>
              <a:t>Уровень безопасности</a:t>
            </a:r>
            <a:endParaRPr lang="ru-RU" sz="240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61066E4-AB9C-466E-8285-DC428C8DE9E6}"/>
              </a:ext>
            </a:extLst>
          </p:cNvPr>
          <p:cNvSpPr txBox="1">
            <a:spLocks/>
          </p:cNvSpPr>
          <p:nvPr/>
        </p:nvSpPr>
        <p:spPr>
          <a:xfrm>
            <a:off x="207551" y="470614"/>
            <a:ext cx="6512511" cy="936104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77C01"/>
              </a:buClr>
              <a:buSzPct val="128000"/>
              <a:buFont typeface="Georgia" panose="02040502050405020303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77C01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77C01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77C01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77C01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2400" dirty="0">
                <a:effectLst/>
              </a:rPr>
              <a:t>Критерии необходимости сокращения выбросов</a:t>
            </a:r>
            <a:endParaRPr lang="ru-RU" sz="2400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42A5C3B-CC99-43A6-8E94-14BD3906490E}"/>
              </a:ext>
            </a:extLst>
          </p:cNvPr>
          <p:cNvCxnSpPr/>
          <p:nvPr/>
        </p:nvCxnSpPr>
        <p:spPr>
          <a:xfrm>
            <a:off x="611188" y="1406525"/>
            <a:ext cx="0" cy="3548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C4924CE-5366-434A-9175-D415E5296201}"/>
              </a:ext>
            </a:extLst>
          </p:cNvPr>
          <p:cNvCxnSpPr/>
          <p:nvPr/>
        </p:nvCxnSpPr>
        <p:spPr>
          <a:xfrm>
            <a:off x="611188" y="2349500"/>
            <a:ext cx="8651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8D2144D7-ACE0-4150-8502-C6588BDA469A}"/>
              </a:ext>
            </a:extLst>
          </p:cNvPr>
          <p:cNvCxnSpPr/>
          <p:nvPr/>
        </p:nvCxnSpPr>
        <p:spPr>
          <a:xfrm>
            <a:off x="611188" y="3573463"/>
            <a:ext cx="8651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1DF6FD3-4F47-493A-8CD8-1D3506E388FA}"/>
              </a:ext>
            </a:extLst>
          </p:cNvPr>
          <p:cNvCxnSpPr/>
          <p:nvPr/>
        </p:nvCxnSpPr>
        <p:spPr>
          <a:xfrm>
            <a:off x="611188" y="4954588"/>
            <a:ext cx="8651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17D6061-6198-4F63-B157-40B3A37C5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229" y="1445119"/>
            <a:ext cx="3728406" cy="1527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1D24B13-15EA-4EB2-8F8C-4708F952A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9622" y="3011289"/>
            <a:ext cx="3596572" cy="1390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A31C25-F334-4B53-B3B4-C3A56D1B9F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072" y="4466127"/>
            <a:ext cx="3447263" cy="1378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4C56B5-CA86-43A4-90BE-8CA7245C2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55" y="774700"/>
            <a:ext cx="7272808" cy="5155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3C2661-5F80-4AF1-8534-FB73908A1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2388" y="4556159"/>
            <a:ext cx="5894040" cy="136815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0000">
                <a:schemeClr val="accent1">
                  <a:lumMod val="45000"/>
                  <a:lumOff val="55000"/>
                </a:schemeClr>
              </a:gs>
              <a:gs pos="7000">
                <a:schemeClr val="accent1">
                  <a:lumMod val="45000"/>
                  <a:lumOff val="55000"/>
                </a:schemeClr>
              </a:gs>
              <a:gs pos="31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0" indent="0">
              <a:buFont typeface="Georgia" panose="02040502050405020303" pitchFamily="18" charset="0"/>
              <a:buNone/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Применение прибора по определению утечек</a:t>
            </a:r>
          </a:p>
        </p:txBody>
      </p:sp>
      <p:pic>
        <p:nvPicPr>
          <p:cNvPr id="12292" name="Рисунок 3">
            <a:extLst>
              <a:ext uri="{FF2B5EF4-FFF2-40B4-BE49-F238E27FC236}">
                <a16:creationId xmlns:a16="http://schemas.microsoft.com/office/drawing/2014/main" id="{4AB2AF25-4327-489A-B6AC-E8BC335CD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88913"/>
            <a:ext cx="22669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>
            <a:extLst>
              <a:ext uri="{FF2B5EF4-FFF2-40B4-BE49-F238E27FC236}">
                <a16:creationId xmlns:a16="http://schemas.microsoft.com/office/drawing/2014/main" id="{7356A205-5CE7-4DF2-BE4D-B8FF26D367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313" y="1196975"/>
            <a:ext cx="5616575" cy="3130550"/>
          </a:xfrm>
        </p:spPr>
        <p:txBody>
          <a:bodyPr/>
          <a:lstStyle/>
          <a:p>
            <a:pPr marL="44450" indent="0" algn="just">
              <a:buFont typeface="Georgia" panose="02040502050405020303" pitchFamily="18" charset="0"/>
              <a:buNone/>
            </a:pPr>
            <a:r>
              <a:rPr lang="ru-RU" altLang="ru-RU" sz="1800"/>
              <a:t>Габариты (ДхШхВ) 4,75</a:t>
            </a:r>
            <a:r>
              <a:rPr lang="en-US" altLang="ru-RU" sz="1800"/>
              <a:t>’’ x 1,4” x 7”</a:t>
            </a:r>
          </a:p>
          <a:p>
            <a:pPr marL="44450" indent="0" algn="just">
              <a:buFont typeface="Georgia" panose="02040502050405020303" pitchFamily="18" charset="0"/>
              <a:buNone/>
            </a:pPr>
            <a:r>
              <a:rPr lang="ru-RU" altLang="ru-RU" sz="1800"/>
              <a:t>Материал: никелево-металлическая гибридная батарея</a:t>
            </a:r>
          </a:p>
          <a:p>
            <a:pPr marL="44450" indent="0" algn="just">
              <a:buFont typeface="Georgia" panose="02040502050405020303" pitchFamily="18" charset="0"/>
              <a:buNone/>
            </a:pPr>
            <a:r>
              <a:rPr lang="ru-RU" altLang="ru-RU" sz="1800"/>
              <a:t>Заряд аккумулятора: более 100 ч</a:t>
            </a:r>
          </a:p>
          <a:p>
            <a:pPr marL="44450" indent="0" algn="just">
              <a:buFont typeface="Georgia" panose="02040502050405020303" pitchFamily="18" charset="0"/>
              <a:buNone/>
            </a:pPr>
            <a:r>
              <a:rPr lang="ru-RU" altLang="ru-RU" sz="1800"/>
              <a:t>Тип беспроводного интерфейса: </a:t>
            </a:r>
            <a:r>
              <a:rPr lang="en-US" altLang="ru-RU" sz="1800"/>
              <a:t>Bluetooth Class B</a:t>
            </a:r>
          </a:p>
          <a:p>
            <a:pPr marL="44450" indent="0" algn="just">
              <a:buFont typeface="Georgia" panose="02040502050405020303" pitchFamily="18" charset="0"/>
              <a:buNone/>
            </a:pPr>
            <a:r>
              <a:rPr lang="ru-RU" altLang="ru-RU" sz="1800"/>
              <a:t>Диапазон беспроводного интерфейса: 50 </a:t>
            </a:r>
            <a:r>
              <a:rPr lang="en-US" altLang="ru-RU" sz="1800"/>
              <a:t>ft</a:t>
            </a:r>
          </a:p>
          <a:p>
            <a:pPr marL="44450" indent="0" algn="just">
              <a:buFont typeface="Georgia" panose="02040502050405020303" pitchFamily="18" charset="0"/>
              <a:buNone/>
            </a:pPr>
            <a:endParaRPr lang="ru-RU" altLang="ru-RU" sz="1800"/>
          </a:p>
          <a:p>
            <a:pPr marL="44450" indent="0" algn="just">
              <a:buFont typeface="Georgia" panose="02040502050405020303" pitchFamily="18" charset="0"/>
              <a:buNone/>
            </a:pPr>
            <a:r>
              <a:rPr lang="ru-RU" altLang="ru-RU" sz="1800"/>
              <a:t>Высокочастотное оборудование срабатывает при обнаружении турбулентности потока.</a:t>
            </a:r>
          </a:p>
          <a:p>
            <a:pPr marL="44450" indent="0" algn="just">
              <a:buFont typeface="Georgia" panose="02040502050405020303" pitchFamily="18" charset="0"/>
              <a:buNone/>
            </a:pPr>
            <a:endParaRPr lang="ru-RU" altLang="ru-RU" sz="1800"/>
          </a:p>
          <a:p>
            <a:pPr marL="44450" indent="0" algn="just">
              <a:buFont typeface="Georgia" panose="02040502050405020303" pitchFamily="18" charset="0"/>
              <a:buNone/>
            </a:pPr>
            <a:endParaRPr lang="ru-RU" altLang="ru-RU" sz="1800"/>
          </a:p>
          <a:p>
            <a:pPr marL="44450" indent="0" algn="just">
              <a:buFont typeface="Georgia" panose="02040502050405020303" pitchFamily="18" charset="0"/>
              <a:buNone/>
            </a:pPr>
            <a:r>
              <a:rPr lang="ru-RU" altLang="ru-RU" sz="1800"/>
              <a:t>Область применения: </a:t>
            </a:r>
          </a:p>
          <a:p>
            <a:pPr marL="44450" indent="0" algn="just">
              <a:buFont typeface="Georgia" panose="02040502050405020303" pitchFamily="18" charset="0"/>
              <a:buNone/>
            </a:pPr>
            <a:r>
              <a:rPr lang="ru-RU" altLang="ru-RU" sz="1800"/>
              <a:t>участки местного сопротивления</a:t>
            </a:r>
          </a:p>
          <a:p>
            <a:pPr marL="44450" indent="0" algn="just">
              <a:buFont typeface="Georgia" panose="02040502050405020303" pitchFamily="18" charset="0"/>
              <a:buNone/>
            </a:pPr>
            <a:endParaRPr lang="ru-RU" altLang="ru-RU" sz="1800"/>
          </a:p>
        </p:txBody>
      </p:sp>
      <p:pic>
        <p:nvPicPr>
          <p:cNvPr id="13315" name="Рисунок 3">
            <a:extLst>
              <a:ext uri="{FF2B5EF4-FFF2-40B4-BE49-F238E27FC236}">
                <a16:creationId xmlns:a16="http://schemas.microsoft.com/office/drawing/2014/main" id="{B2A543B2-45F7-4376-9824-AD22DEE49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88913"/>
            <a:ext cx="22669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E1B831B-10DF-41E5-8558-30BE4EC548C3}"/>
              </a:ext>
            </a:extLst>
          </p:cNvPr>
          <p:cNvSpPr txBox="1">
            <a:spLocks/>
          </p:cNvSpPr>
          <p:nvPr/>
        </p:nvSpPr>
        <p:spPr>
          <a:xfrm>
            <a:off x="469054" y="506308"/>
            <a:ext cx="6512511" cy="936104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77C01"/>
              </a:buClr>
              <a:buSzPct val="128000"/>
              <a:buFont typeface="Georgia" panose="02040502050405020303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77C01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77C01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77C01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77C01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2400" dirty="0">
                <a:effectLst/>
              </a:rPr>
              <a:t>Характеристика прибора</a:t>
            </a:r>
            <a:endParaRPr lang="ru-RU" sz="2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D107065-5086-4709-B638-87A745171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1387550"/>
            <a:ext cx="2446076" cy="471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C6A088-6CB1-4C7F-A780-B9151FA81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7228" y="4653136"/>
            <a:ext cx="2475360" cy="193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137807-BE7A-4F8A-8A16-E5CFBBFB6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1988839"/>
            <a:ext cx="2446076" cy="4328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E9E242F9-BCA4-49F8-B73A-CF2837DA7F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4513" y="1557338"/>
            <a:ext cx="7056437" cy="3473450"/>
          </a:xfrm>
        </p:spPr>
        <p:txBody>
          <a:bodyPr/>
          <a:lstStyle/>
          <a:p>
            <a:pPr>
              <a:buFont typeface="Trebuchet MS" panose="020B0603020202020204" pitchFamily="34" charset="0"/>
              <a:buChar char="—"/>
              <a:defRPr/>
            </a:pPr>
            <a:r>
              <a:rPr lang="ru-RU" sz="1800" dirty="0"/>
              <a:t>Полная изоляция замеряемых участков (закрытая система)</a:t>
            </a:r>
          </a:p>
          <a:p>
            <a:pPr>
              <a:buFont typeface="Trebuchet MS" panose="020B0603020202020204" pitchFamily="34" charset="0"/>
              <a:buChar char="—"/>
              <a:defRPr/>
            </a:pPr>
            <a:r>
              <a:rPr lang="ru-RU" sz="1800" dirty="0"/>
              <a:t>Разность давлений (до/после исследуемого участка)</a:t>
            </a:r>
          </a:p>
          <a:p>
            <a:pPr>
              <a:buFont typeface="Trebuchet MS" panose="020B0603020202020204" pitchFamily="34" charset="0"/>
              <a:buChar char="—"/>
              <a:defRPr/>
            </a:pPr>
            <a:r>
              <a:rPr lang="ru-RU" sz="1800" dirty="0"/>
              <a:t>Температура участка – ниже 120°С</a:t>
            </a:r>
          </a:p>
          <a:p>
            <a:pPr>
              <a:buFont typeface="Trebuchet MS" panose="020B0603020202020204" pitchFamily="34" charset="0"/>
              <a:buChar char="—"/>
              <a:defRPr/>
            </a:pPr>
            <a:r>
              <a:rPr lang="ru-RU" sz="1800" dirty="0"/>
              <a:t>Отсутствие покрытий, поглощающие ультразвуки</a:t>
            </a:r>
          </a:p>
          <a:p>
            <a:pPr>
              <a:buFont typeface="Trebuchet MS" panose="020B0603020202020204" pitchFamily="34" charset="0"/>
              <a:buChar char="—"/>
              <a:defRPr/>
            </a:pPr>
            <a:r>
              <a:rPr lang="ru-RU" sz="1800" dirty="0"/>
              <a:t>Минимальный необходимый перепад давления:</a:t>
            </a:r>
          </a:p>
          <a:p>
            <a:pPr lvl="2">
              <a:buFont typeface="Trebuchet MS" panose="020B0603020202020204" pitchFamily="34" charset="0"/>
              <a:buChar char="—"/>
              <a:defRPr/>
            </a:pPr>
            <a:r>
              <a:rPr lang="ru-RU" dirty="0"/>
              <a:t>  0,5 бар для газа</a:t>
            </a:r>
          </a:p>
          <a:p>
            <a:pPr lvl="2">
              <a:buFont typeface="Trebuchet MS" panose="020B0603020202020204" pitchFamily="34" charset="0"/>
              <a:buChar char="—"/>
              <a:defRPr/>
            </a:pPr>
            <a:r>
              <a:rPr lang="ru-RU" dirty="0"/>
              <a:t>  3,0 бар для жидкости</a:t>
            </a:r>
          </a:p>
          <a:p>
            <a:pPr lvl="2">
              <a:buFont typeface="Trebuchet MS" panose="020B0603020202020204" pitchFamily="34" charset="0"/>
              <a:buChar char="—"/>
              <a:defRPr/>
            </a:pPr>
            <a:endParaRPr lang="ru-RU" dirty="0"/>
          </a:p>
          <a:p>
            <a:pPr marL="46037" indent="0">
              <a:buFont typeface="Georgia" panose="02040502050405020303" pitchFamily="18" charset="0"/>
              <a:buNone/>
              <a:defRPr/>
            </a:pPr>
            <a:r>
              <a:rPr lang="ru-RU" sz="1800" dirty="0"/>
              <a:t>Диапазон измерения: 85 дБ (макс)</a:t>
            </a:r>
          </a:p>
        </p:txBody>
      </p:sp>
      <p:pic>
        <p:nvPicPr>
          <p:cNvPr id="14340" name="Рисунок 3">
            <a:extLst>
              <a:ext uri="{FF2B5EF4-FFF2-40B4-BE49-F238E27FC236}">
                <a16:creationId xmlns:a16="http://schemas.microsoft.com/office/drawing/2014/main" id="{3EA48031-457C-420E-A164-AB37C3281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88913"/>
            <a:ext cx="22669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E0A6ABF-10FB-47F8-A476-6C568F38D761}"/>
              </a:ext>
            </a:extLst>
          </p:cNvPr>
          <p:cNvSpPr txBox="1">
            <a:spLocks/>
          </p:cNvSpPr>
          <p:nvPr/>
        </p:nvSpPr>
        <p:spPr>
          <a:xfrm>
            <a:off x="469054" y="506308"/>
            <a:ext cx="6512511" cy="936104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77C01"/>
              </a:buClr>
              <a:buSzPct val="128000"/>
              <a:buFont typeface="Georgia" panose="02040502050405020303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77C01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77C01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77C01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77C01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2400" dirty="0">
                <a:effectLst/>
              </a:rPr>
              <a:t>Условия применимости</a:t>
            </a:r>
            <a:endParaRPr lang="ru-RU" sz="2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A35AC7-7480-4FA8-8174-B5E042699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5975" y="4734360"/>
            <a:ext cx="2475360" cy="193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2">
            <a:extLst>
              <a:ext uri="{FF2B5EF4-FFF2-40B4-BE49-F238E27FC236}">
                <a16:creationId xmlns:a16="http://schemas.microsoft.com/office/drawing/2014/main" id="{A65131E6-FF4E-4930-A11F-844F63E423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213" y="1643063"/>
            <a:ext cx="7488237" cy="3475037"/>
          </a:xfrm>
        </p:spPr>
        <p:txBody>
          <a:bodyPr/>
          <a:lstStyle/>
          <a:p>
            <a:pPr>
              <a:buFont typeface="Trebuchet MS" panose="020B0603020202020204" pitchFamily="34" charset="0"/>
              <a:buChar char="—"/>
            </a:pPr>
            <a:r>
              <a:rPr lang="ru-RU" altLang="ru-RU" sz="1800"/>
              <a:t>Определение потери газа акустическим методом</a:t>
            </a:r>
          </a:p>
          <a:p>
            <a:pPr>
              <a:buFont typeface="Trebuchet MS" panose="020B0603020202020204" pitchFamily="34" charset="0"/>
              <a:buChar char="—"/>
            </a:pPr>
            <a:r>
              <a:rPr lang="ru-RU" altLang="ru-RU" sz="1800"/>
              <a:t>Высчитывание скорость утечки</a:t>
            </a:r>
          </a:p>
          <a:p>
            <a:pPr>
              <a:buFont typeface="Trebuchet MS" panose="020B0603020202020204" pitchFamily="34" charset="0"/>
              <a:buChar char="—"/>
            </a:pPr>
            <a:r>
              <a:rPr lang="ru-RU" altLang="ru-RU" sz="1800"/>
              <a:t>Абсолютно не инвазивный </a:t>
            </a:r>
          </a:p>
          <a:p>
            <a:pPr>
              <a:buFont typeface="Trebuchet MS" panose="020B0603020202020204" pitchFamily="34" charset="0"/>
              <a:buChar char="—"/>
            </a:pPr>
            <a:r>
              <a:rPr lang="ru-RU" altLang="ru-RU" sz="1800"/>
              <a:t>Измерения в режиме он-лайн</a:t>
            </a:r>
          </a:p>
          <a:p>
            <a:pPr>
              <a:buFont typeface="Trebuchet MS" panose="020B0603020202020204" pitchFamily="34" charset="0"/>
              <a:buChar char="—"/>
            </a:pPr>
            <a:r>
              <a:rPr lang="ru-RU" altLang="ru-RU" sz="1800"/>
              <a:t>Портативный инструмент измерения</a:t>
            </a:r>
          </a:p>
          <a:p>
            <a:pPr>
              <a:buFont typeface="Trebuchet MS" panose="020B0603020202020204" pitchFamily="34" charset="0"/>
              <a:buChar char="—"/>
            </a:pPr>
            <a:r>
              <a:rPr lang="ru-RU" altLang="ru-RU" sz="1800"/>
              <a:t>Искробезопасный</a:t>
            </a:r>
          </a:p>
          <a:p>
            <a:pPr>
              <a:buFont typeface="Trebuchet MS" panose="020B0603020202020204" pitchFamily="34" charset="0"/>
              <a:buChar char="—"/>
            </a:pPr>
            <a:r>
              <a:rPr lang="ru-RU" altLang="ru-RU" sz="1800"/>
              <a:t>Простота применения </a:t>
            </a:r>
          </a:p>
        </p:txBody>
      </p:sp>
      <p:pic>
        <p:nvPicPr>
          <p:cNvPr id="15363" name="Рисунок 3">
            <a:extLst>
              <a:ext uri="{FF2B5EF4-FFF2-40B4-BE49-F238E27FC236}">
                <a16:creationId xmlns:a16="http://schemas.microsoft.com/office/drawing/2014/main" id="{158EED7B-8B9F-4FBF-BA74-13B1E720C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88913"/>
            <a:ext cx="22669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91DEDB6-8CC6-4B51-B4B5-73FF2D523112}"/>
              </a:ext>
            </a:extLst>
          </p:cNvPr>
          <p:cNvSpPr txBox="1">
            <a:spLocks/>
          </p:cNvSpPr>
          <p:nvPr/>
        </p:nvSpPr>
        <p:spPr>
          <a:xfrm>
            <a:off x="469054" y="506308"/>
            <a:ext cx="6512511" cy="936104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77C01"/>
              </a:buClr>
              <a:buSzPct val="128000"/>
              <a:buFont typeface="Georgia" panose="02040502050405020303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77C01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77C01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77C01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77C01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2400" dirty="0">
                <a:effectLst/>
              </a:rPr>
              <a:t>Преимущества прибора</a:t>
            </a:r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7F68F3-407B-412C-850B-0E6198C90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1387550"/>
            <a:ext cx="2446076" cy="471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A8CF7B-33F4-49C6-B147-F31FCEEFD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5975" y="4518336"/>
            <a:ext cx="2475360" cy="193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D969715-52E4-4385-9589-5C0D7B4252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6438" y="1652588"/>
            <a:ext cx="5753100" cy="3346450"/>
          </a:xfrm>
        </p:spPr>
        <p:txBody>
          <a:bodyPr/>
          <a:lstStyle/>
          <a:p>
            <a:pPr marL="46037" indent="0">
              <a:buFont typeface="Georgia" panose="02040502050405020303" pitchFamily="18" charset="0"/>
              <a:buNone/>
              <a:defRPr/>
            </a:pPr>
            <a:r>
              <a:rPr lang="ru-RU" sz="1800" dirty="0"/>
              <a:t>Применение прибора по определению утечек позволяет:</a:t>
            </a:r>
          </a:p>
          <a:p>
            <a:pPr>
              <a:buFontTx/>
              <a:buChar char="-"/>
              <a:defRPr/>
            </a:pPr>
            <a:r>
              <a:rPr lang="ru-RU" sz="1800" dirty="0"/>
              <a:t>Предотвратить простой производства</a:t>
            </a:r>
          </a:p>
          <a:p>
            <a:pPr>
              <a:buFontTx/>
              <a:buChar char="-"/>
              <a:defRPr/>
            </a:pPr>
            <a:r>
              <a:rPr lang="ru-RU" sz="1800" dirty="0"/>
              <a:t>Обеспечить целостность оборудования</a:t>
            </a:r>
          </a:p>
          <a:p>
            <a:pPr>
              <a:buFontTx/>
              <a:buChar char="-"/>
              <a:defRPr/>
            </a:pPr>
            <a:r>
              <a:rPr lang="ru-RU" sz="1800" dirty="0"/>
              <a:t>Сократить объем сжигаемой продукции</a:t>
            </a:r>
          </a:p>
          <a:p>
            <a:pPr>
              <a:buFontTx/>
              <a:buChar char="-"/>
              <a:defRPr/>
            </a:pPr>
            <a:r>
              <a:rPr lang="ru-RU" sz="1800" dirty="0"/>
              <a:t>Своевременно провести ремонт/замену оборудования</a:t>
            </a:r>
          </a:p>
        </p:txBody>
      </p:sp>
      <p:pic>
        <p:nvPicPr>
          <p:cNvPr id="16387" name="Рисунок 3">
            <a:extLst>
              <a:ext uri="{FF2B5EF4-FFF2-40B4-BE49-F238E27FC236}">
                <a16:creationId xmlns:a16="http://schemas.microsoft.com/office/drawing/2014/main" id="{6DE830B6-7DB7-40CD-83DD-A1DEEA8F5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88913"/>
            <a:ext cx="22669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9C70691-A932-405A-8706-B19DBB1B4CEB}"/>
              </a:ext>
            </a:extLst>
          </p:cNvPr>
          <p:cNvSpPr txBox="1">
            <a:spLocks/>
          </p:cNvSpPr>
          <p:nvPr/>
        </p:nvSpPr>
        <p:spPr>
          <a:xfrm>
            <a:off x="469054" y="506308"/>
            <a:ext cx="6512511" cy="936104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77C01"/>
              </a:buClr>
              <a:buSzPct val="128000"/>
              <a:buFont typeface="Georgia" panose="02040502050405020303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77C01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77C01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77C01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77C01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2400" dirty="0">
                <a:effectLst/>
              </a:rPr>
              <a:t>Заключение</a:t>
            </a:r>
            <a:endParaRPr lang="ru-RU" sz="2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AB6CF8-CB4B-4E3A-BB5E-7A76FB6FF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305" y="4026505"/>
            <a:ext cx="2511314" cy="253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13FFF8-4248-43D3-AD71-FC330E122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652272"/>
            <a:ext cx="2808312" cy="4748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1988</TotalTime>
  <Words>282</Words>
  <Application>Microsoft Office PowerPoint</Application>
  <PresentationFormat>Экран (4:3)</PresentationFormat>
  <Paragraphs>57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Trebuchet MS</vt:lpstr>
      <vt:lpstr>Arial</vt:lpstr>
      <vt:lpstr>Georgia</vt:lpstr>
      <vt:lpstr>Calibri</vt:lpstr>
      <vt:lpstr>Times New Roman</vt:lpstr>
      <vt:lpstr>Воздушный поток</vt:lpstr>
      <vt:lpstr>Технология мониторинга клапанов</vt:lpstr>
      <vt:lpstr>О компании </vt:lpstr>
      <vt:lpstr>Презентация PowerPoint</vt:lpstr>
      <vt:lpstr>Презентация PowerPoint</vt:lpstr>
      <vt:lpstr>Применение прибора по определению утечек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ТОО «ECO AIR»</dc:title>
  <dc:creator>User</dc:creator>
  <cp:lastModifiedBy>mon7</cp:lastModifiedBy>
  <cp:revision>72</cp:revision>
  <cp:lastPrinted>2015-07-01T03:35:35Z</cp:lastPrinted>
  <dcterms:created xsi:type="dcterms:W3CDTF">2015-06-30T14:43:47Z</dcterms:created>
  <dcterms:modified xsi:type="dcterms:W3CDTF">2019-10-03T11:40:57Z</dcterms:modified>
</cp:coreProperties>
</file>